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85" r:id="rId3"/>
    <p:sldId id="259" r:id="rId4"/>
    <p:sldId id="260" r:id="rId5"/>
    <p:sldId id="261" r:id="rId6"/>
    <p:sldId id="264" r:id="rId7"/>
    <p:sldId id="265" r:id="rId8"/>
    <p:sldId id="266" r:id="rId9"/>
    <p:sldId id="280" r:id="rId10"/>
    <p:sldId id="281" r:id="rId11"/>
    <p:sldId id="270" r:id="rId12"/>
    <p:sldId id="289" r:id="rId13"/>
    <p:sldId id="271" r:id="rId14"/>
    <p:sldId id="282" r:id="rId15"/>
    <p:sldId id="279" r:id="rId16"/>
    <p:sldId id="272" r:id="rId17"/>
    <p:sldId id="284" r:id="rId18"/>
    <p:sldId id="274" r:id="rId19"/>
    <p:sldId id="273" r:id="rId20"/>
    <p:sldId id="276" r:id="rId21"/>
    <p:sldId id="275" r:id="rId22"/>
    <p:sldId id="277" r:id="rId23"/>
    <p:sldId id="283" r:id="rId24"/>
    <p:sldId id="278" r:id="rId25"/>
    <p:sldId id="286" r:id="rId26"/>
    <p:sldId id="287" r:id="rId27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/>
              <a:t>FDI beáramlás (flow) (millió USD)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Írország</c:v>
                </c:pt>
              </c:strCache>
            </c:strRef>
          </c:tx>
          <c:invertIfNegative val="0"/>
          <c:cat>
            <c:numRef>
              <c:f>Munka1!$A$2:$A$27</c:f>
              <c:numCache>
                <c:formatCode>General</c:formatCode>
                <c:ptCount val="26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</c:numCache>
            </c:numRef>
          </c:cat>
          <c:val>
            <c:numRef>
              <c:f>Munka1!$B$2:$B$27</c:f>
              <c:numCache>
                <c:formatCode>General</c:formatCode>
                <c:ptCount val="26"/>
                <c:pt idx="0">
                  <c:v>322.47662044499907</c:v>
                </c:pt>
                <c:pt idx="1">
                  <c:v>257.43868313259969</c:v>
                </c:pt>
                <c:pt idx="2">
                  <c:v>192.75933571730002</c:v>
                </c:pt>
                <c:pt idx="3">
                  <c:v>621.91111963849949</c:v>
                </c:pt>
                <c:pt idx="4">
                  <c:v>1361.6676082452998</c:v>
                </c:pt>
                <c:pt idx="5">
                  <c:v>1458.1748822995971</c:v>
                </c:pt>
                <c:pt idx="6">
                  <c:v>1077.8901113179998</c:v>
                </c:pt>
                <c:pt idx="7">
                  <c:v>856.97876846320003</c:v>
                </c:pt>
                <c:pt idx="8">
                  <c:v>1442.9250977582024</c:v>
                </c:pt>
                <c:pt idx="9">
                  <c:v>2617.4827367734047</c:v>
                </c:pt>
                <c:pt idx="10">
                  <c:v>2135.9408765834046</c:v>
                </c:pt>
                <c:pt idx="11">
                  <c:v>8865.0891555456001</c:v>
                </c:pt>
                <c:pt idx="12">
                  <c:v>18210.641713907698</c:v>
                </c:pt>
                <c:pt idx="13">
                  <c:v>25779.436152570499</c:v>
                </c:pt>
                <c:pt idx="14">
                  <c:v>9650.9203497060007</c:v>
                </c:pt>
                <c:pt idx="15">
                  <c:v>29323.796527222199</c:v>
                </c:pt>
                <c:pt idx="16">
                  <c:v>22781.2928172057</c:v>
                </c:pt>
                <c:pt idx="17">
                  <c:v>-10607.612697348402</c:v>
                </c:pt>
                <c:pt idx="18">
                  <c:v>-31689.300104462021</c:v>
                </c:pt>
                <c:pt idx="19">
                  <c:v>-5542.3068189943997</c:v>
                </c:pt>
                <c:pt idx="20">
                  <c:v>24707.173730356153</c:v>
                </c:pt>
                <c:pt idx="21">
                  <c:v>-16452.924158640599</c:v>
                </c:pt>
                <c:pt idx="22">
                  <c:v>25715.329592702899</c:v>
                </c:pt>
                <c:pt idx="23">
                  <c:v>42804.071280519587</c:v>
                </c:pt>
                <c:pt idx="24">
                  <c:v>11467.217159816819</c:v>
                </c:pt>
                <c:pt idx="25">
                  <c:v>29317.969816033499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4E-4C9F-8257-7ABE1E8673DF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Dél-Korea</c:v>
                </c:pt>
              </c:strCache>
            </c:strRef>
          </c:tx>
          <c:invertIfNegative val="0"/>
          <c:cat>
            <c:numRef>
              <c:f>Munka1!$A$2:$A$27</c:f>
              <c:numCache>
                <c:formatCode>General</c:formatCode>
                <c:ptCount val="26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</c:numCache>
            </c:numRef>
          </c:cat>
          <c:val>
            <c:numRef>
              <c:f>Munka1!$C$2:$C$27</c:f>
              <c:numCache>
                <c:formatCode>General</c:formatCode>
                <c:ptCount val="26"/>
                <c:pt idx="0">
                  <c:v>616.29999999999995</c:v>
                </c:pt>
                <c:pt idx="1">
                  <c:v>1014.1</c:v>
                </c:pt>
                <c:pt idx="2">
                  <c:v>1117.8</c:v>
                </c:pt>
                <c:pt idx="3">
                  <c:v>788.5</c:v>
                </c:pt>
                <c:pt idx="4">
                  <c:v>1179.8</c:v>
                </c:pt>
                <c:pt idx="5">
                  <c:v>728.3</c:v>
                </c:pt>
                <c:pt idx="6">
                  <c:v>588.1</c:v>
                </c:pt>
                <c:pt idx="7">
                  <c:v>809</c:v>
                </c:pt>
                <c:pt idx="8">
                  <c:v>1775.8</c:v>
                </c:pt>
                <c:pt idx="9">
                  <c:v>2325.4</c:v>
                </c:pt>
                <c:pt idx="10">
                  <c:v>2844.2</c:v>
                </c:pt>
                <c:pt idx="11">
                  <c:v>5412.3</c:v>
                </c:pt>
                <c:pt idx="12">
                  <c:v>9333.4</c:v>
                </c:pt>
                <c:pt idx="13">
                  <c:v>9283.4</c:v>
                </c:pt>
                <c:pt idx="14">
                  <c:v>3527.7</c:v>
                </c:pt>
                <c:pt idx="15">
                  <c:v>2392.3000000000002</c:v>
                </c:pt>
                <c:pt idx="16">
                  <c:v>3525.5</c:v>
                </c:pt>
                <c:pt idx="17">
                  <c:v>9246.2000000000007</c:v>
                </c:pt>
                <c:pt idx="18">
                  <c:v>6308.5</c:v>
                </c:pt>
                <c:pt idx="19">
                  <c:v>9046.7999999999829</c:v>
                </c:pt>
                <c:pt idx="20">
                  <c:v>8960.5</c:v>
                </c:pt>
                <c:pt idx="21">
                  <c:v>11195.3</c:v>
                </c:pt>
                <c:pt idx="22">
                  <c:v>8960.7000000000007</c:v>
                </c:pt>
                <c:pt idx="23">
                  <c:v>10110.1</c:v>
                </c:pt>
                <c:pt idx="24">
                  <c:v>10246.5</c:v>
                </c:pt>
                <c:pt idx="25">
                  <c:v>9904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4E-4C9F-8257-7ABE1E8673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100480"/>
        <c:axId val="257055184"/>
      </c:barChart>
      <c:catAx>
        <c:axId val="25710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7055184"/>
        <c:crosses val="autoZero"/>
        <c:auto val="1"/>
        <c:lblAlgn val="ctr"/>
        <c:lblOffset val="100"/>
        <c:noMultiLvlLbl val="0"/>
      </c:catAx>
      <c:valAx>
        <c:axId val="257055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71004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D81582-8FB6-4FA6-907B-70851BCFA37A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755BF7-7FAE-4592-B056-2C001E8C81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3991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34B3-544E-4EA1-ACE7-77E60A650A2D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E8EE-7A99-41C1-91E3-F81CB7CBAC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42946-4A72-44E6-84D6-2F32410D20BE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7671-744C-4885-B78E-CCF55D0E33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227-56BC-4D34-A689-FE484EC61310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46CD-9DC1-437A-A912-0C16230D33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CA2F-7787-412E-AAD5-7172C536D6FE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1542C-CEF2-4C66-8164-C6E144AB7C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02593-56BA-4B3B-AA38-2A48E6DEB558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D8BA-E975-4B63-BBD2-EA65DBCDF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DC607-2F4E-45A1-90C3-C639C7908109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75CF0-BE9F-4C55-B3A0-1AEEC2C5D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0C29-F5B9-4751-B2BE-B85B57282E5F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1B779-9001-44CD-B894-940C2C60FB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D580F-FDBB-49FA-9F6A-1EC3E9630AC9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D786-1ABF-4F1A-BC05-CE440679BC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7038-5961-4A47-B5FD-144B185A3EA6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416C9-CB8C-4740-B95F-208C02190A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3D74-C87E-4B8E-86DF-A51A7D013BB2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C7DB-037C-4FF5-ABB7-7E228E5DFD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EAE79-5731-468F-811F-744D57BABF64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2252-BD61-4D2B-BD96-C9E018BD55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F9F584-4B27-4D6C-9139-102FD9220625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9F17D1-E68C-4534-9A76-5FDD030D29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hu-HU" sz="3600" dirty="0" smtClean="0"/>
              <a:t>Gazdaságpolitika</a:t>
            </a:r>
            <a:br>
              <a:rPr lang="hu-HU" sz="3600" dirty="0" smtClean="0"/>
            </a:br>
            <a:r>
              <a:rPr lang="hu-HU" sz="3600" dirty="0" smtClean="0"/>
              <a:t>14. </a:t>
            </a:r>
            <a:r>
              <a:rPr lang="hu-HU" sz="3600" dirty="0" err="1" smtClean="0"/>
              <a:t>ea</a:t>
            </a:r>
            <a:r>
              <a:rPr lang="hu-HU" sz="3600" dirty="0" smtClean="0"/>
              <a:t>.</a:t>
            </a:r>
            <a:br>
              <a:rPr lang="hu-HU" sz="3600" dirty="0" smtClean="0"/>
            </a:br>
            <a:endParaRPr lang="hu-HU" sz="3600" dirty="0" smtClean="0"/>
          </a:p>
        </p:txBody>
      </p:sp>
      <p:sp>
        <p:nvSpPr>
          <p:cNvPr id="14338" name="Alcím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b="1" dirty="0" smtClean="0"/>
              <a:t>Az ír „flexibilis fejlesztő állam”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hu-HU" sz="3600" b="1" dirty="0" smtClean="0"/>
              <a:t>Az </a:t>
            </a:r>
            <a:r>
              <a:rPr lang="hu-HU" sz="3600" b="1" dirty="0"/>
              <a:t>iparpolitika kiemelt </a:t>
            </a:r>
            <a:r>
              <a:rPr lang="hu-HU" sz="3600" b="1" dirty="0" smtClean="0"/>
              <a:t>területei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 smtClean="0"/>
              <a:t>– </a:t>
            </a:r>
            <a:r>
              <a:rPr lang="hu-HU" sz="2400" dirty="0"/>
              <a:t>a hazai ipar fejlesztése </a:t>
            </a:r>
            <a:r>
              <a:rPr lang="hu-HU" sz="2400" dirty="0" smtClean="0"/>
              <a:t>(291 </a:t>
            </a:r>
            <a:r>
              <a:rPr lang="hu-HU" sz="2400" dirty="0"/>
              <a:t>millió ír font központi támogatással),</a:t>
            </a:r>
          </a:p>
          <a:p>
            <a:pPr marL="0" indent="0">
              <a:buNone/>
            </a:pPr>
            <a:r>
              <a:rPr lang="hu-HU" sz="2400" dirty="0"/>
              <a:t>– a külföldi beruházások </a:t>
            </a:r>
            <a:r>
              <a:rPr lang="hu-HU" sz="2400" dirty="0" smtClean="0"/>
              <a:t>elősegítése </a:t>
            </a:r>
            <a:r>
              <a:rPr lang="hu-HU" sz="2400" dirty="0"/>
              <a:t>(310 millió font),</a:t>
            </a:r>
          </a:p>
          <a:p>
            <a:pPr marL="0" indent="0">
              <a:buNone/>
            </a:pPr>
            <a:r>
              <a:rPr lang="hu-HU" sz="2400" dirty="0"/>
              <a:t>– a kutatás-fejlesztés (361 millió font),</a:t>
            </a:r>
          </a:p>
          <a:p>
            <a:pPr marL="0" indent="0">
              <a:buNone/>
            </a:pPr>
            <a:r>
              <a:rPr lang="hu-HU" sz="2400" dirty="0"/>
              <a:t>– a hazai ipar marketingjének segítése (115 millió font),</a:t>
            </a:r>
          </a:p>
          <a:p>
            <a:pPr marL="0" indent="0">
              <a:buNone/>
            </a:pPr>
            <a:r>
              <a:rPr lang="hu-HU" sz="2400" dirty="0"/>
              <a:t>– szabadkereskedelmi övezetek fejlesztése (40 millió font),</a:t>
            </a:r>
          </a:p>
          <a:p>
            <a:pPr marL="0" indent="0">
              <a:buNone/>
            </a:pPr>
            <a:r>
              <a:rPr lang="hu-HU" sz="2400" dirty="0"/>
              <a:t>– a hazai bázisú élelmiszeripar ösztönzése (305 millió font),</a:t>
            </a:r>
          </a:p>
          <a:p>
            <a:pPr marL="0" indent="0">
              <a:buNone/>
            </a:pPr>
            <a:r>
              <a:rPr lang="hu-HU" sz="2400" dirty="0"/>
              <a:t>– a külföldi </a:t>
            </a:r>
            <a:r>
              <a:rPr lang="hu-HU" sz="2400" dirty="0" smtClean="0"/>
              <a:t>tőke </a:t>
            </a:r>
            <a:r>
              <a:rPr lang="hu-HU" sz="2400" dirty="0"/>
              <a:t>letelepedését </a:t>
            </a:r>
            <a:r>
              <a:rPr lang="hu-HU" sz="2400" dirty="0" smtClean="0"/>
              <a:t>segítő </a:t>
            </a:r>
            <a:r>
              <a:rPr lang="hu-HU" sz="2400" dirty="0"/>
              <a:t>épület- és infrastrukturális program (70 </a:t>
            </a:r>
            <a:r>
              <a:rPr lang="hu-HU" sz="2400" dirty="0" smtClean="0"/>
              <a:t>millió font</a:t>
            </a:r>
            <a:r>
              <a:rPr lang="hu-HU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5271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err="1"/>
              <a:t>Kirby</a:t>
            </a:r>
            <a:r>
              <a:rPr lang="hu-HU" sz="3600" dirty="0"/>
              <a:t> (2009</a:t>
            </a:r>
            <a:r>
              <a:rPr lang="hu-HU" sz="3600" dirty="0" smtClean="0"/>
              <a:t>) </a:t>
            </a:r>
            <a:r>
              <a:rPr lang="hu-HU" sz="3600" dirty="0"/>
              <a:t>négy </a:t>
            </a:r>
            <a:r>
              <a:rPr lang="hu-HU" sz="3600" dirty="0" smtClean="0"/>
              <a:t>tényezővel magyarázza </a:t>
            </a:r>
            <a:r>
              <a:rPr lang="hu-HU" sz="3600" dirty="0"/>
              <a:t>Írország </a:t>
            </a:r>
            <a:r>
              <a:rPr lang="hu-HU" sz="3600" dirty="0" smtClean="0"/>
              <a:t>gyors </a:t>
            </a:r>
            <a:r>
              <a:rPr lang="hu-HU" sz="3600" dirty="0"/>
              <a:t>fejlődését</a:t>
            </a:r>
            <a:r>
              <a:rPr lang="hu-HU" sz="3600" dirty="0" smtClean="0"/>
              <a:t>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Aktív </a:t>
            </a:r>
            <a:r>
              <a:rPr lang="hu-HU" dirty="0"/>
              <a:t>iparpolitika</a:t>
            </a:r>
          </a:p>
          <a:p>
            <a:pPr lvl="0"/>
            <a:r>
              <a:rPr lang="hu-HU" dirty="0"/>
              <a:t>Oktatáspolitika</a:t>
            </a:r>
          </a:p>
          <a:p>
            <a:pPr lvl="0"/>
            <a:r>
              <a:rPr lang="hu-HU" dirty="0"/>
              <a:t>Társadalmi partnerség</a:t>
            </a:r>
          </a:p>
          <a:p>
            <a:pPr lvl="0"/>
            <a:r>
              <a:rPr lang="hu-HU" dirty="0"/>
              <a:t>Aktív szociálpolitika a leszakadók számára.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3499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dirty="0" smtClean="0"/>
              <a:t>Stratégia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073427"/>
          </a:xfrm>
        </p:spPr>
        <p:txBody>
          <a:bodyPr/>
          <a:lstStyle/>
          <a:p>
            <a:r>
              <a:rPr lang="hu-HU" sz="2800" dirty="0"/>
              <a:t>A</a:t>
            </a:r>
            <a:r>
              <a:rPr lang="hu-HU" sz="2800" dirty="0" smtClean="0"/>
              <a:t> </a:t>
            </a:r>
            <a:r>
              <a:rPr lang="hu-HU" sz="2800" dirty="0"/>
              <a:t>kelet-ázsiai kistigrisek a hazai iparágak </a:t>
            </a:r>
            <a:r>
              <a:rPr lang="hu-HU" sz="2800" dirty="0" smtClean="0"/>
              <a:t>kiépítésére törekedtek, </a:t>
            </a:r>
            <a:r>
              <a:rPr lang="hu-HU" sz="2800" dirty="0"/>
              <a:t>addig a </a:t>
            </a:r>
            <a:r>
              <a:rPr lang="hu-HU" sz="2800" dirty="0" smtClean="0"/>
              <a:t>„kelta tigris” </a:t>
            </a:r>
            <a:r>
              <a:rPr lang="hu-HU" sz="2800" b="1" dirty="0" smtClean="0"/>
              <a:t>aktív </a:t>
            </a:r>
            <a:r>
              <a:rPr lang="hu-HU" sz="2800" b="1" dirty="0"/>
              <a:t>FDI vonzó politikáva</a:t>
            </a:r>
            <a:r>
              <a:rPr lang="hu-HU" sz="2800" dirty="0"/>
              <a:t>l </a:t>
            </a:r>
            <a:r>
              <a:rPr lang="hu-HU" sz="2800" dirty="0" smtClean="0"/>
              <a:t>érte el </a:t>
            </a:r>
            <a:r>
              <a:rPr lang="hu-HU" sz="2800" dirty="0"/>
              <a:t>a </a:t>
            </a:r>
            <a:r>
              <a:rPr lang="hu-HU" sz="2800" dirty="0" smtClean="0"/>
              <a:t>növekedést.</a:t>
            </a:r>
          </a:p>
          <a:p>
            <a:r>
              <a:rPr lang="hu-HU" sz="2800" dirty="0" smtClean="0"/>
              <a:t>Úgy, hogy </a:t>
            </a:r>
            <a:r>
              <a:rPr lang="hu-HU" sz="2800" dirty="0"/>
              <a:t>a </a:t>
            </a:r>
            <a:r>
              <a:rPr lang="hu-HU" sz="2800" b="1" dirty="0"/>
              <a:t>betelepülő külföldi vállalatokhoz hazai beszállítói </a:t>
            </a:r>
            <a:r>
              <a:rPr lang="hu-HU" sz="2800" b="1" dirty="0" smtClean="0"/>
              <a:t>hálózatot épített ki.</a:t>
            </a:r>
          </a:p>
          <a:p>
            <a:r>
              <a:rPr lang="hu-HU" sz="2800" dirty="0" smtClean="0"/>
              <a:t>+ szerencsés körülmények </a:t>
            </a:r>
            <a:r>
              <a:rPr lang="hu-HU" sz="2800" dirty="0"/>
              <a:t>is közre játszottak</a:t>
            </a:r>
            <a:r>
              <a:rPr lang="hu-HU" sz="2800" dirty="0" smtClean="0"/>
              <a:t>, </a:t>
            </a:r>
            <a:r>
              <a:rPr lang="hu-HU" sz="2800" dirty="0"/>
              <a:t>hogy </a:t>
            </a:r>
            <a:r>
              <a:rPr lang="hu-HU" sz="2800" dirty="0" smtClean="0"/>
              <a:t>már </a:t>
            </a:r>
            <a:r>
              <a:rPr lang="hu-HU" sz="2800" dirty="0"/>
              <a:t>1960-70-es években megindult elektronikai ipar </a:t>
            </a:r>
            <a:r>
              <a:rPr lang="hu-HU" sz="2800" dirty="0" smtClean="0"/>
              <a:t>betelepülése (General </a:t>
            </a:r>
            <a:r>
              <a:rPr lang="hu-HU" sz="2800" dirty="0" err="1"/>
              <a:t>Electric</a:t>
            </a:r>
            <a:r>
              <a:rPr lang="hu-HU" sz="2800" dirty="0"/>
              <a:t>, az </a:t>
            </a:r>
            <a:r>
              <a:rPr lang="hu-HU" sz="2800" dirty="0" err="1"/>
              <a:t>Ecco</a:t>
            </a:r>
            <a:r>
              <a:rPr lang="hu-HU" sz="2800" dirty="0"/>
              <a:t>, az Intel, </a:t>
            </a:r>
            <a:r>
              <a:rPr lang="hu-HU" sz="2800" dirty="0" smtClean="0"/>
              <a:t>Apple).</a:t>
            </a:r>
          </a:p>
          <a:p>
            <a:r>
              <a:rPr lang="hu-HU" sz="2800" dirty="0"/>
              <a:t>Az ír sikerekben főleg az amerikai tőke beáramlása játszott nagy szerepet, amely első bázisának tekintette az országot a további európai tevékenysége számára. </a:t>
            </a:r>
          </a:p>
        </p:txBody>
      </p:sp>
    </p:spTree>
    <p:extLst>
      <p:ext uri="{BB962C8B-B14F-4D97-AF65-F5344CB8AC3E}">
        <p14:creationId xmlns:p14="http://schemas.microsoft.com/office/powerpoint/2010/main" val="311546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dirty="0" smtClean="0"/>
              <a:t>Stratégia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073427"/>
          </a:xfrm>
        </p:spPr>
        <p:txBody>
          <a:bodyPr/>
          <a:lstStyle/>
          <a:p>
            <a:r>
              <a:rPr lang="hu-HU" sz="2800" dirty="0"/>
              <a:t>Nagyon fontosak voltak a fejlődés szempontjából </a:t>
            </a:r>
            <a:r>
              <a:rPr lang="hu-HU" sz="2800" dirty="0" smtClean="0"/>
              <a:t>az </a:t>
            </a:r>
            <a:r>
              <a:rPr lang="hu-HU" sz="2800" dirty="0"/>
              <a:t>Európai Uniós támogatások és azoknak hatékony felhasználása</a:t>
            </a:r>
            <a:r>
              <a:rPr lang="hu-HU" sz="2800" dirty="0" smtClean="0"/>
              <a:t>.</a:t>
            </a:r>
          </a:p>
          <a:p>
            <a:r>
              <a:rPr lang="hu-HU" sz="2800" dirty="0"/>
              <a:t>A</a:t>
            </a:r>
            <a:r>
              <a:rPr lang="hu-HU" sz="2800" dirty="0" smtClean="0"/>
              <a:t>z </a:t>
            </a:r>
            <a:r>
              <a:rPr lang="hu-HU" sz="2800" dirty="0"/>
              <a:t>ország befizetései a GDP 2%-t tették ki, a transzferek meghaladták a 6-8%-ot </a:t>
            </a:r>
            <a:r>
              <a:rPr lang="hu-HU" sz="2800" dirty="0" smtClean="0"/>
              <a:t>is.</a:t>
            </a:r>
          </a:p>
          <a:p>
            <a:r>
              <a:rPr lang="hu-HU" sz="2800" dirty="0" smtClean="0"/>
              <a:t>Ezek </a:t>
            </a:r>
            <a:r>
              <a:rPr lang="hu-HU" sz="2800" dirty="0"/>
              <a:t>a strukturális átalakítások megvalósításához járultak hozzá, mint például a munkaerő és az infrastruktúra fejlesztése</a:t>
            </a:r>
            <a:endParaRPr lang="hu-HU" sz="2800" dirty="0" smtClean="0"/>
          </a:p>
          <a:p>
            <a:r>
              <a:rPr lang="hu-HU" sz="2800" dirty="0" smtClean="0"/>
              <a:t>Adórendszere, </a:t>
            </a:r>
            <a:r>
              <a:rPr lang="hu-HU" sz="2800" b="1" dirty="0"/>
              <a:t>alacsony </a:t>
            </a:r>
            <a:r>
              <a:rPr lang="hu-HU" sz="2800" b="1" dirty="0" smtClean="0"/>
              <a:t>adókulcsok.</a:t>
            </a:r>
          </a:p>
          <a:p>
            <a:r>
              <a:rPr lang="hu-HU" sz="2800" dirty="0"/>
              <a:t>K</a:t>
            </a:r>
            <a:r>
              <a:rPr lang="hu-HU" sz="2800" dirty="0" smtClean="0"/>
              <a:t>iemelkedően </a:t>
            </a:r>
            <a:r>
              <a:rPr lang="hu-HU" sz="2800" dirty="0"/>
              <a:t>fontos szerepet játszott az állam bürokratikus </a:t>
            </a:r>
            <a:r>
              <a:rPr lang="hu-HU" sz="2800" dirty="0" smtClean="0"/>
              <a:t>apparátusa</a:t>
            </a:r>
            <a:r>
              <a:rPr lang="hu-H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308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ír csoda titka: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r>
              <a:rPr lang="hu-HU" dirty="0" err="1"/>
              <a:t>O’Riain</a:t>
            </a:r>
            <a:r>
              <a:rPr lang="hu-HU" dirty="0"/>
              <a:t> (2000) </a:t>
            </a:r>
            <a:r>
              <a:rPr lang="hu-HU" dirty="0" smtClean="0"/>
              <a:t>: </a:t>
            </a:r>
            <a:r>
              <a:rPr lang="hu-HU" dirty="0"/>
              <a:t>az ír gazdaság sikereinek a kulcsa, hogy </a:t>
            </a:r>
            <a:r>
              <a:rPr lang="hu-HU" dirty="0" smtClean="0"/>
              <a:t>egyszerre </a:t>
            </a:r>
            <a:r>
              <a:rPr lang="hu-HU" dirty="0"/>
              <a:t>tette a </a:t>
            </a:r>
            <a:r>
              <a:rPr lang="hu-HU" dirty="0" err="1"/>
              <a:t>globálisat</a:t>
            </a:r>
            <a:r>
              <a:rPr lang="hu-HU" dirty="0"/>
              <a:t> lokálissá („</a:t>
            </a:r>
            <a:r>
              <a:rPr lang="hu-HU" dirty="0" err="1"/>
              <a:t>global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local”), valamint a </a:t>
            </a:r>
            <a:r>
              <a:rPr lang="hu-HU" dirty="0" err="1"/>
              <a:t>lokálisat</a:t>
            </a:r>
            <a:r>
              <a:rPr lang="hu-HU" dirty="0"/>
              <a:t> globálissá („local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global</a:t>
            </a:r>
            <a:r>
              <a:rPr lang="hu-HU" dirty="0"/>
              <a:t>”). </a:t>
            </a:r>
            <a:endParaRPr lang="hu-HU" dirty="0" smtClean="0"/>
          </a:p>
          <a:p>
            <a:r>
              <a:rPr lang="hu-HU" dirty="0" smtClean="0"/>
              <a:t>= egyrészt </a:t>
            </a:r>
            <a:r>
              <a:rPr lang="hu-HU" dirty="0"/>
              <a:t>becsalogatni a multinacionális </a:t>
            </a:r>
            <a:r>
              <a:rPr lang="hu-HU" dirty="0" smtClean="0"/>
              <a:t>vállalatokat,</a:t>
            </a:r>
          </a:p>
          <a:p>
            <a:r>
              <a:rPr lang="hu-HU" dirty="0" smtClean="0"/>
              <a:t>másrészt </a:t>
            </a:r>
            <a:r>
              <a:rPr lang="hu-HU" dirty="0"/>
              <a:t>a hazai vállalatokat bekötni a </a:t>
            </a:r>
            <a:r>
              <a:rPr lang="hu-HU" dirty="0" err="1"/>
              <a:t>globalizált</a:t>
            </a:r>
            <a:r>
              <a:rPr lang="hu-HU" dirty="0"/>
              <a:t> világgazdaságba, </a:t>
            </a:r>
            <a:r>
              <a:rPr lang="hu-HU" dirty="0" smtClean="0"/>
              <a:t>a </a:t>
            </a:r>
            <a:r>
              <a:rPr lang="hu-HU" dirty="0"/>
              <a:t>betelepült multinacionális vállalatok beszállítójaként. </a:t>
            </a:r>
          </a:p>
        </p:txBody>
      </p:sp>
    </p:spTree>
    <p:extLst>
      <p:ext uri="{BB962C8B-B14F-4D97-AF65-F5344CB8AC3E}">
        <p14:creationId xmlns:p14="http://schemas.microsoft.com/office/powerpoint/2010/main" val="2889026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251520" y="260648"/>
          <a:ext cx="8640960" cy="47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1731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Intézmények: </a:t>
            </a:r>
            <a:r>
              <a:rPr lang="hu-HU" sz="3600" i="1" dirty="0" smtClean="0"/>
              <a:t>Vállalkozási </a:t>
            </a:r>
            <a:r>
              <a:rPr lang="hu-HU" sz="3600" i="1" dirty="0"/>
              <a:t>és Foglalkoztatási </a:t>
            </a:r>
            <a:r>
              <a:rPr lang="hu-HU" sz="3600" i="1" dirty="0" smtClean="0"/>
              <a:t>Minisztérium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/>
              <a:t>gazdaságfejlesztés </a:t>
            </a:r>
            <a:r>
              <a:rPr lang="hu-HU" dirty="0" smtClean="0"/>
              <a:t>csúcsminisztériuma,</a:t>
            </a:r>
          </a:p>
          <a:p>
            <a:r>
              <a:rPr lang="hu-HU" dirty="0" smtClean="0"/>
              <a:t>iparpolitika </a:t>
            </a:r>
            <a:r>
              <a:rPr lang="hu-HU" dirty="0"/>
              <a:t>és a gazdaságpolitika </a:t>
            </a:r>
            <a:r>
              <a:rPr lang="hu-HU" dirty="0" smtClean="0"/>
              <a:t>irányítása,</a:t>
            </a:r>
          </a:p>
          <a:p>
            <a:r>
              <a:rPr lang="hu-HU" dirty="0" smtClean="0"/>
              <a:t>adó </a:t>
            </a:r>
            <a:r>
              <a:rPr lang="hu-HU" dirty="0"/>
              <a:t>és </a:t>
            </a:r>
            <a:r>
              <a:rPr lang="hu-HU" dirty="0" smtClean="0"/>
              <a:t>versenypolitika,</a:t>
            </a:r>
          </a:p>
          <a:p>
            <a:r>
              <a:rPr lang="hu-HU" dirty="0" smtClean="0"/>
              <a:t>monetáris </a:t>
            </a:r>
            <a:r>
              <a:rPr lang="hu-HU" dirty="0"/>
              <a:t>és fiskális politika, külkereskedelem </a:t>
            </a:r>
            <a:r>
              <a:rPr lang="hu-HU" dirty="0" smtClean="0"/>
              <a:t>szabályozása,</a:t>
            </a:r>
          </a:p>
          <a:p>
            <a:r>
              <a:rPr lang="hu-HU" dirty="0" smtClean="0"/>
              <a:t>oktatás,</a:t>
            </a:r>
          </a:p>
          <a:p>
            <a:r>
              <a:rPr lang="hu-HU" dirty="0" smtClean="0"/>
              <a:t>állami </a:t>
            </a:r>
            <a:r>
              <a:rPr lang="hu-HU" dirty="0"/>
              <a:t>vállalatok és gazdaságfejlesztési ügynökségek irányítása.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7849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Intézmények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a </a:t>
            </a:r>
            <a:r>
              <a:rPr lang="hu-HU" i="1" dirty="0"/>
              <a:t>hazai ipar fejlesztését </a:t>
            </a:r>
            <a:r>
              <a:rPr lang="hu-HU" i="1" dirty="0" smtClean="0"/>
              <a:t>segítő </a:t>
            </a:r>
            <a:r>
              <a:rPr lang="hu-HU" i="1" dirty="0"/>
              <a:t>állami </a:t>
            </a:r>
            <a:r>
              <a:rPr lang="hu-HU" i="1" dirty="0" smtClean="0"/>
              <a:t>ügynökség a </a:t>
            </a:r>
            <a:r>
              <a:rPr lang="hu-HU" dirty="0" smtClean="0"/>
              <a:t>FORBAIT.</a:t>
            </a:r>
          </a:p>
          <a:p>
            <a:r>
              <a:rPr lang="hu-HU" dirty="0" smtClean="0"/>
              <a:t>Az </a:t>
            </a:r>
            <a:r>
              <a:rPr lang="hu-HU" dirty="0"/>
              <a:t>IDA </a:t>
            </a:r>
            <a:r>
              <a:rPr lang="hu-HU" i="1" dirty="0" smtClean="0"/>
              <a:t>–</a:t>
            </a:r>
            <a:r>
              <a:rPr lang="hu-HU" dirty="0" smtClean="0"/>
              <a:t>a </a:t>
            </a:r>
            <a:r>
              <a:rPr lang="hu-HU" dirty="0"/>
              <a:t>külföldi cégek „</a:t>
            </a:r>
            <a:r>
              <a:rPr lang="hu-HU" dirty="0" smtClean="0"/>
              <a:t>felelőse</a:t>
            </a:r>
            <a:r>
              <a:rPr lang="hu-HU" dirty="0"/>
              <a:t>” </a:t>
            </a:r>
            <a:r>
              <a:rPr lang="hu-HU" dirty="0" smtClean="0"/>
              <a:t>lett.</a:t>
            </a:r>
          </a:p>
          <a:p>
            <a:r>
              <a:rPr lang="hu-HU" dirty="0" smtClean="0"/>
              <a:t>A két intézmény </a:t>
            </a:r>
            <a:r>
              <a:rPr lang="hu-HU" dirty="0"/>
              <a:t>és a többi állami ügynökség, vámszabad terület, állami regionális </a:t>
            </a:r>
            <a:r>
              <a:rPr lang="hu-HU" dirty="0" smtClean="0"/>
              <a:t>fejlesztési iroda működését </a:t>
            </a:r>
            <a:r>
              <a:rPr lang="hu-HU" dirty="0"/>
              <a:t>1993-tól egyetlen új csúcsintézmény </a:t>
            </a:r>
            <a:r>
              <a:rPr lang="hu-HU" dirty="0" smtClean="0"/>
              <a:t>FORFAS </a:t>
            </a:r>
            <a:r>
              <a:rPr lang="hu-HU" dirty="0"/>
              <a:t>koordinálja.</a:t>
            </a:r>
          </a:p>
        </p:txBody>
      </p:sp>
    </p:spTree>
    <p:extLst>
      <p:ext uri="{BB962C8B-B14F-4D97-AF65-F5344CB8AC3E}">
        <p14:creationId xmlns:p14="http://schemas.microsoft.com/office/powerpoint/2010/main" val="3186945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IDA </a:t>
            </a:r>
            <a:r>
              <a:rPr lang="hu-HU" i="1" dirty="0" err="1" smtClean="0"/>
              <a:t>Ireland</a:t>
            </a:r>
            <a:r>
              <a:rPr lang="hu-HU" dirty="0" smtClean="0"/>
              <a:t>, korábban IDA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hu-HU" dirty="0"/>
              <a:t>E</a:t>
            </a:r>
            <a:r>
              <a:rPr lang="hu-HU" dirty="0" smtClean="0"/>
              <a:t>z volt </a:t>
            </a:r>
            <a:r>
              <a:rPr lang="hu-HU" dirty="0"/>
              <a:t>felelős a külföldi cégekkel kapcsolatos politika </a:t>
            </a:r>
            <a:r>
              <a:rPr lang="hu-HU" dirty="0" smtClean="0"/>
              <a:t>végrehajtásáért.</a:t>
            </a:r>
          </a:p>
          <a:p>
            <a:r>
              <a:rPr lang="hu-HU" dirty="0" smtClean="0"/>
              <a:t>Feladata </a:t>
            </a:r>
            <a:r>
              <a:rPr lang="hu-HU" dirty="0"/>
              <a:t>volt továbbá az új beruházok becsábítása Írországba, illetve az új beruházókkal a </a:t>
            </a:r>
            <a:r>
              <a:rPr lang="hu-HU" dirty="0" smtClean="0"/>
              <a:t>kapcsolattartás.</a:t>
            </a:r>
          </a:p>
          <a:p>
            <a:r>
              <a:rPr lang="hu-HU" dirty="0" smtClean="0"/>
              <a:t>Ennek </a:t>
            </a:r>
            <a:r>
              <a:rPr lang="hu-HU" dirty="0"/>
              <a:t>a célnak az elérése érdekében támogatást nyújtott az új vállalkozásoknak a működés elindításában, a kutatásban és a fejlesztésben, illetve a munkaerő képzésében.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0532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i="1" dirty="0" err="1" smtClean="0"/>
              <a:t>Forfas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Vállalkozási </a:t>
            </a:r>
            <a:r>
              <a:rPr lang="hu-HU" dirty="0"/>
              <a:t>és Foglalkoztatási Minisztérium </a:t>
            </a:r>
            <a:r>
              <a:rPr lang="hu-HU" b="1" dirty="0"/>
              <a:t>tanácsadó és végrehajtó </a:t>
            </a:r>
            <a:r>
              <a:rPr lang="hu-HU" b="1" dirty="0" smtClean="0"/>
              <a:t>szerve</a:t>
            </a:r>
          </a:p>
          <a:p>
            <a:r>
              <a:rPr lang="hu-HU" dirty="0"/>
              <a:t>O</a:t>
            </a:r>
            <a:r>
              <a:rPr lang="hu-HU" dirty="0" smtClean="0"/>
              <a:t>lyan </a:t>
            </a:r>
            <a:r>
              <a:rPr lang="hu-HU" dirty="0"/>
              <a:t>feladatok tartoztak a hatáskörébe, mint a többi ügynökség </a:t>
            </a:r>
            <a:r>
              <a:rPr lang="hu-HU" dirty="0" smtClean="0"/>
              <a:t>irányítása,</a:t>
            </a:r>
          </a:p>
          <a:p>
            <a:r>
              <a:rPr lang="hu-HU" dirty="0" smtClean="0"/>
              <a:t>a </a:t>
            </a:r>
            <a:r>
              <a:rPr lang="hu-HU" dirty="0"/>
              <a:t>kis és közepes méretű vállalatok számára segítségnyújtás, illetve a műszaki-tudományos fejlesztések támogatása.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402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új szakasz minta-országa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Sikeresen alkalmazkodott a megváltozott feltételekhez (globalizáció)</a:t>
            </a:r>
          </a:p>
          <a:p>
            <a:r>
              <a:rPr lang="hu-HU" dirty="0" smtClean="0"/>
              <a:t>Részben hasonló módszerekkel, mint a korábbi fejlesztő államok</a:t>
            </a:r>
          </a:p>
          <a:p>
            <a:r>
              <a:rPr lang="hu-HU" dirty="0" smtClean="0"/>
              <a:t>Az állam aktív szerepe</a:t>
            </a:r>
          </a:p>
          <a:p>
            <a:r>
              <a:rPr lang="hu-HU" dirty="0" smtClean="0"/>
              <a:t>De a külföldi tőkére épül</a:t>
            </a:r>
          </a:p>
          <a:p>
            <a:r>
              <a:rPr lang="hu-HU" dirty="0" smtClean="0"/>
              <a:t>Függő fejlődés, dualizmus</a:t>
            </a:r>
          </a:p>
          <a:p>
            <a:r>
              <a:rPr lang="hu-HU" dirty="0" smtClean="0"/>
              <a:t>Sérülékenység</a:t>
            </a:r>
          </a:p>
        </p:txBody>
      </p:sp>
    </p:spTree>
    <p:extLst>
      <p:ext uri="{BB962C8B-B14F-4D97-AF65-F5344CB8AC3E}">
        <p14:creationId xmlns:p14="http://schemas.microsoft.com/office/powerpoint/2010/main" val="2557501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Ír kereskedelmi </a:t>
            </a:r>
            <a:r>
              <a:rPr lang="hu-HU" i="1" dirty="0" smtClean="0"/>
              <a:t>Tanács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1991-ben </a:t>
            </a:r>
            <a:r>
              <a:rPr lang="hu-HU" dirty="0"/>
              <a:t>jött létre az IDA utódjaként, feladata a hazai vállalatok segítése a nemzetközi piacok (elsősorban európai piacok) adta lehetőségek minél jobb kihasználása érdekében, valamint az Egyesült Királyságtól való függés </a:t>
            </a:r>
            <a:r>
              <a:rPr lang="hu-HU" dirty="0" smtClean="0"/>
              <a:t>csökkentése.</a:t>
            </a:r>
          </a:p>
          <a:p>
            <a:pPr lvl="0"/>
            <a:r>
              <a:rPr lang="hu-HU" dirty="0" smtClean="0"/>
              <a:t>Különböző </a:t>
            </a:r>
            <a:r>
              <a:rPr lang="hu-HU" dirty="0"/>
              <a:t>támogatásokkal, promóciókkal és piaci információ nyújtásával vitték véghez.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3102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/>
              <a:t>Enterprise</a:t>
            </a:r>
            <a:r>
              <a:rPr lang="hu-HU" i="1" dirty="0"/>
              <a:t> </a:t>
            </a:r>
            <a:r>
              <a:rPr lang="hu-HU" i="1" dirty="0" err="1" smtClean="0"/>
              <a:t>Ireland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sz="2800" dirty="0"/>
              <a:t>T</a:t>
            </a:r>
            <a:r>
              <a:rPr lang="hu-HU" sz="2800" dirty="0" smtClean="0"/>
              <a:t>öbb </a:t>
            </a:r>
            <a:r>
              <a:rPr lang="hu-HU" sz="2800" dirty="0"/>
              <a:t>jelentős ügynökség összevonásával jött létre </a:t>
            </a:r>
            <a:r>
              <a:rPr lang="hu-HU" sz="2800" dirty="0" smtClean="0"/>
              <a:t>1998-ban.</a:t>
            </a:r>
          </a:p>
          <a:p>
            <a:r>
              <a:rPr lang="hu-HU" sz="2800" dirty="0" smtClean="0"/>
              <a:t>Feladata</a:t>
            </a:r>
            <a:r>
              <a:rPr lang="hu-HU" sz="2800" dirty="0"/>
              <a:t>, hogy segítse az ír tulajdonban lévő cégek versenyképességének, termelésnek, exportjának növelését a munkahelyteremtés </a:t>
            </a:r>
            <a:r>
              <a:rPr lang="hu-HU" sz="2800" dirty="0" smtClean="0"/>
              <a:t>érdekében.</a:t>
            </a:r>
          </a:p>
          <a:p>
            <a:r>
              <a:rPr lang="hu-HU" sz="2800" dirty="0" smtClean="0"/>
              <a:t>Pénzügyi </a:t>
            </a:r>
            <a:r>
              <a:rPr lang="hu-HU" sz="2800" dirty="0"/>
              <a:t>segítséget is nyújtott illetve segített forrást találni a cégeknek. </a:t>
            </a:r>
            <a:endParaRPr lang="hu-HU" sz="2800" dirty="0" smtClean="0"/>
          </a:p>
          <a:p>
            <a:r>
              <a:rPr lang="hu-HU" sz="2800" dirty="0" smtClean="0"/>
              <a:t>A hazai </a:t>
            </a:r>
            <a:r>
              <a:rPr lang="hu-HU" sz="2800" dirty="0"/>
              <a:t>vállalatokat külföldi partnerek felkutatásával is segítette. Az ország cégeit pedig a világ különböző pontjain népszerűsítette.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310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Nemzeti Képzési Központ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Az oktatáspolitikáért felelős</a:t>
            </a:r>
          </a:p>
          <a:p>
            <a:r>
              <a:rPr lang="hu-HU" sz="2800" dirty="0"/>
              <a:t>E</a:t>
            </a:r>
            <a:r>
              <a:rPr lang="hu-HU" sz="2800" dirty="0" smtClean="0"/>
              <a:t>lsődleges </a:t>
            </a:r>
            <a:r>
              <a:rPr lang="hu-HU" sz="2800" dirty="0"/>
              <a:t>feladata az országba települő transznacionális vállalatok munkaerő igényének </a:t>
            </a:r>
            <a:r>
              <a:rPr lang="hu-HU" sz="2800" dirty="0" smtClean="0"/>
              <a:t>kielégítése</a:t>
            </a:r>
          </a:p>
          <a:p>
            <a:r>
              <a:rPr lang="hu-HU" sz="2800" dirty="0" smtClean="0"/>
              <a:t>→ megfelelő </a:t>
            </a:r>
            <a:r>
              <a:rPr lang="hu-HU" sz="2800" dirty="0"/>
              <a:t>képzettségű </a:t>
            </a:r>
            <a:r>
              <a:rPr lang="hu-HU" sz="2800" dirty="0" smtClean="0"/>
              <a:t>munkaerő</a:t>
            </a:r>
          </a:p>
          <a:p>
            <a:r>
              <a:rPr lang="hu-HU" sz="2800" dirty="0"/>
              <a:t>K</a:t>
            </a:r>
            <a:r>
              <a:rPr lang="hu-HU" sz="2800" dirty="0" smtClean="0"/>
              <a:t>épzési programok a lakosság jelentős részét érintették: </a:t>
            </a:r>
            <a:r>
              <a:rPr lang="hu-HU" sz="2800" dirty="0"/>
              <a:t>a Nemzeti Képzési Központ által szervezett programokban több mint </a:t>
            </a:r>
            <a:r>
              <a:rPr lang="hu-HU" sz="2800" dirty="0" smtClean="0"/>
              <a:t>egy millióan </a:t>
            </a:r>
            <a:r>
              <a:rPr lang="hu-HU" sz="2800" dirty="0"/>
              <a:t>vettek részt, amely a lakosság csaknem egynegyed része. </a:t>
            </a:r>
          </a:p>
        </p:txBody>
      </p:sp>
    </p:spTree>
    <p:extLst>
      <p:ext uri="{BB962C8B-B14F-4D97-AF65-F5344CB8AC3E}">
        <p14:creationId xmlns:p14="http://schemas.microsoft.com/office/powerpoint/2010/main" val="871961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b="1" dirty="0" err="1"/>
              <a:t>O’Riain</a:t>
            </a:r>
            <a:r>
              <a:rPr lang="hu-HU" sz="4000" b="1" dirty="0"/>
              <a:t> flexibilis fejlesztő államnak </a:t>
            </a:r>
            <a:r>
              <a:rPr lang="hu-HU" sz="4000" dirty="0"/>
              <a:t>(FDS – </a:t>
            </a:r>
            <a:r>
              <a:rPr lang="hu-HU" sz="4000" dirty="0" err="1"/>
              <a:t>flexible</a:t>
            </a:r>
            <a:r>
              <a:rPr lang="hu-HU" sz="4000" dirty="0"/>
              <a:t> </a:t>
            </a:r>
            <a:r>
              <a:rPr lang="hu-HU" sz="4000" dirty="0" err="1"/>
              <a:t>developmental</a:t>
            </a:r>
            <a:r>
              <a:rPr lang="hu-HU" sz="4000" dirty="0"/>
              <a:t> </a:t>
            </a:r>
            <a:r>
              <a:rPr lang="hu-HU" sz="4000" dirty="0" err="1"/>
              <a:t>state</a:t>
            </a:r>
            <a:r>
              <a:rPr lang="hu-HU" sz="4000" dirty="0"/>
              <a:t>) 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A</a:t>
            </a:r>
            <a:r>
              <a:rPr lang="hu-HU" sz="2800" dirty="0" smtClean="0"/>
              <a:t>z </a:t>
            </a:r>
            <a:r>
              <a:rPr lang="hu-HU" sz="2800" dirty="0"/>
              <a:t>FDS szintén a beágyazott autonómián keresztül fejti ki </a:t>
            </a:r>
            <a:r>
              <a:rPr lang="hu-HU" sz="2800" dirty="0" smtClean="0"/>
              <a:t>hatását.</a:t>
            </a:r>
          </a:p>
          <a:p>
            <a:r>
              <a:rPr lang="hu-HU" sz="2800" dirty="0" smtClean="0"/>
              <a:t>Az állam fejlesztési ügynökségein keresztül a multinacionális </a:t>
            </a:r>
            <a:r>
              <a:rPr lang="hu-HU" sz="2800" dirty="0"/>
              <a:t>vállalatok, illetve hazai társaságok közé ágyazódtak be</a:t>
            </a:r>
            <a:r>
              <a:rPr lang="hu-HU" sz="2800" dirty="0" smtClean="0"/>
              <a:t>.</a:t>
            </a:r>
          </a:p>
          <a:p>
            <a:r>
              <a:rPr lang="hu-HU" sz="2800" dirty="0" smtClean="0"/>
              <a:t>De a beágyazott </a:t>
            </a:r>
            <a:r>
              <a:rPr lang="hu-HU" sz="2800" dirty="0"/>
              <a:t>autonómia korántsem olyan </a:t>
            </a:r>
            <a:r>
              <a:rPr lang="hu-HU" sz="2800" dirty="0" smtClean="0"/>
              <a:t>hatékony: az </a:t>
            </a:r>
            <a:r>
              <a:rPr lang="hu-HU" sz="2800" dirty="0"/>
              <a:t>állam a hazai és a külföldi gazdasági szereplők közé ágyazódik be, </a:t>
            </a:r>
            <a:r>
              <a:rPr lang="hu-HU" sz="2800" dirty="0" smtClean="0"/>
              <a:t>ami korlátozza autonómiáját: képe-es befolyásolni a külföldi</a:t>
            </a:r>
            <a:r>
              <a:rPr lang="hu-HU" sz="2800" dirty="0"/>
              <a:t>, globális gazdasági szereplő </a:t>
            </a:r>
            <a:r>
              <a:rPr lang="hu-HU" sz="2800" dirty="0" smtClean="0"/>
              <a:t>döntéseit?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105331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3547" y="-120698"/>
            <a:ext cx="8229600" cy="1143000"/>
          </a:xfrm>
        </p:spPr>
        <p:txBody>
          <a:bodyPr/>
          <a:lstStyle/>
          <a:p>
            <a:r>
              <a:rPr lang="hu-HU" dirty="0" smtClean="0"/>
              <a:t>Kritika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692696"/>
            <a:ext cx="8173595" cy="5328592"/>
          </a:xfrm>
        </p:spPr>
        <p:txBody>
          <a:bodyPr/>
          <a:lstStyle/>
          <a:p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autonómia csupán </a:t>
            </a:r>
            <a:r>
              <a:rPr lang="hu-HU" dirty="0" smtClean="0"/>
              <a:t>részleges.</a:t>
            </a:r>
          </a:p>
          <a:p>
            <a:r>
              <a:rPr lang="hu-HU" dirty="0" smtClean="0"/>
              <a:t>A betelepülő </a:t>
            </a:r>
            <a:r>
              <a:rPr lang="hu-HU" dirty="0"/>
              <a:t>transznacionális vállalatok miatt az ír gazdaság jelentős mértékben </a:t>
            </a:r>
            <a:r>
              <a:rPr lang="hu-HU" dirty="0" smtClean="0"/>
              <a:t>függ </a:t>
            </a:r>
            <a:r>
              <a:rPr lang="hu-HU" dirty="0"/>
              <a:t>az </a:t>
            </a:r>
            <a:r>
              <a:rPr lang="hu-HU" dirty="0" smtClean="0"/>
              <a:t>USA-tól</a:t>
            </a:r>
          </a:p>
          <a:p>
            <a:r>
              <a:rPr lang="hu-HU" dirty="0" smtClean="0"/>
              <a:t>A 2008-as válság az </a:t>
            </a:r>
            <a:r>
              <a:rPr lang="hu-HU" dirty="0"/>
              <a:t>egyik legnagyobb GDP visszaesés az ír gazdaságot sújtotta </a:t>
            </a:r>
            <a:endParaRPr lang="hu-HU" dirty="0" smtClean="0"/>
          </a:p>
          <a:p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országban nőtt a társadalmi </a:t>
            </a:r>
            <a:r>
              <a:rPr lang="hu-HU" dirty="0" smtClean="0"/>
              <a:t>egyenlőtlenség</a:t>
            </a:r>
          </a:p>
          <a:p>
            <a:r>
              <a:rPr lang="hu-HU" dirty="0" smtClean="0"/>
              <a:t>Csökkentek a reálbérek, szociális juttatások a válság után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237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0607" y="-891480"/>
            <a:ext cx="8229600" cy="1143000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404664"/>
            <a:ext cx="8424936" cy="5328592"/>
          </a:xfrm>
        </p:spPr>
        <p:txBody>
          <a:bodyPr/>
          <a:lstStyle/>
          <a:p>
            <a:r>
              <a:rPr lang="hu-HU" dirty="0" smtClean="0"/>
              <a:t>„Írország </a:t>
            </a:r>
            <a:r>
              <a:rPr lang="hu-HU" dirty="0"/>
              <a:t>történeti fejlődésénél és </a:t>
            </a:r>
            <a:r>
              <a:rPr lang="hu-HU" dirty="0" smtClean="0"/>
              <a:t>méreteinél fogva </a:t>
            </a:r>
            <a:r>
              <a:rPr lang="hu-HU" dirty="0"/>
              <a:t>mindig is függő helyzetű ország volt.</a:t>
            </a:r>
          </a:p>
          <a:p>
            <a:r>
              <a:rPr lang="hu-HU" dirty="0"/>
              <a:t>A múlt század 80-as éveinek végétől </a:t>
            </a:r>
            <a:r>
              <a:rPr lang="hu-HU" dirty="0" smtClean="0"/>
              <a:t>megindult felzárkózása </a:t>
            </a:r>
            <a:r>
              <a:rPr lang="hu-HU" dirty="0"/>
              <a:t>csak a </a:t>
            </a:r>
            <a:r>
              <a:rPr lang="hu-HU" dirty="0" smtClean="0"/>
              <a:t>globalizálódó világ </a:t>
            </a:r>
            <a:r>
              <a:rPr lang="hu-HU" dirty="0"/>
              <a:t>erőcentrumaihoz (ezen belül a </a:t>
            </a:r>
            <a:r>
              <a:rPr lang="hu-HU" dirty="0" smtClean="0"/>
              <a:t>hagyományos partnerhez</a:t>
            </a:r>
            <a:r>
              <a:rPr lang="hu-HU" dirty="0"/>
              <a:t>, az Egyesült </a:t>
            </a:r>
            <a:r>
              <a:rPr lang="hu-HU" dirty="0" smtClean="0"/>
              <a:t>Királysághoz </a:t>
            </a:r>
            <a:r>
              <a:rPr lang="hu-HU" dirty="0"/>
              <a:t>és különösen az </a:t>
            </a:r>
            <a:r>
              <a:rPr lang="hu-HU" dirty="0" smtClean="0"/>
              <a:t>USA-hoz) való </a:t>
            </a:r>
            <a:r>
              <a:rPr lang="hu-HU" dirty="0"/>
              <a:t>sikeres kapcsolódása útján </a:t>
            </a:r>
            <a:r>
              <a:rPr lang="hu-HU" dirty="0" smtClean="0"/>
              <a:t>vált lehetővé.</a:t>
            </a:r>
          </a:p>
          <a:p>
            <a:r>
              <a:rPr lang="hu-HU" dirty="0" smtClean="0"/>
              <a:t>Az </a:t>
            </a:r>
            <a:r>
              <a:rPr lang="hu-HU" dirty="0"/>
              <a:t>EU adta lehetőségeket is </a:t>
            </a:r>
            <a:r>
              <a:rPr lang="hu-HU" dirty="0" smtClean="0"/>
              <a:t>csak ennek </a:t>
            </a:r>
            <a:r>
              <a:rPr lang="hu-HU" dirty="0"/>
              <a:t>jóvoltából tudta </a:t>
            </a:r>
            <a:r>
              <a:rPr lang="hu-HU"/>
              <a:t>kamatoztatni</a:t>
            </a:r>
            <a:r>
              <a:rPr lang="hu-HU" smtClean="0"/>
              <a:t>.”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9323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188640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latin typeface="FootlightCELight"/>
              </a:rPr>
              <a:t>„Írország gazdaságát </a:t>
            </a:r>
            <a:r>
              <a:rPr lang="hu-HU" sz="2400" dirty="0">
                <a:latin typeface="FootlightCELight"/>
              </a:rPr>
              <a:t>a hazai, </a:t>
            </a:r>
            <a:r>
              <a:rPr lang="hu-HU" sz="2400" dirty="0" smtClean="0">
                <a:latin typeface="FootlightCELight"/>
              </a:rPr>
              <a:t>beszállító jellegű </a:t>
            </a:r>
            <a:r>
              <a:rPr lang="hu-HU" sz="2400" dirty="0">
                <a:latin typeface="FootlightCELight"/>
              </a:rPr>
              <a:t>szféra viszonylagos </a:t>
            </a:r>
            <a:r>
              <a:rPr lang="hu-HU" sz="2400" dirty="0" smtClean="0">
                <a:latin typeface="FootlightCELight"/>
              </a:rPr>
              <a:t>elmaradottsága és </a:t>
            </a:r>
            <a:r>
              <a:rPr lang="hu-HU" sz="2400" dirty="0">
                <a:latin typeface="FootlightCELight"/>
              </a:rPr>
              <a:t>a betelepült nemzetközi vállalatok </a:t>
            </a:r>
            <a:r>
              <a:rPr lang="hu-HU" sz="2400" dirty="0" smtClean="0">
                <a:latin typeface="FootlightCELight"/>
              </a:rPr>
              <a:t>fejlettsége által </a:t>
            </a:r>
            <a:r>
              <a:rPr lang="hu-HU" sz="2400" dirty="0">
                <a:latin typeface="FootlightCELight"/>
              </a:rPr>
              <a:t>meghatározott dualizmus </a:t>
            </a:r>
            <a:r>
              <a:rPr lang="hu-HU" sz="2400" dirty="0" smtClean="0">
                <a:latin typeface="FootlightCELight"/>
              </a:rPr>
              <a:t>jellemzi. </a:t>
            </a:r>
            <a:r>
              <a:rPr lang="pt-BR" sz="2400" dirty="0" smtClean="0">
                <a:latin typeface="FootlightCELight"/>
              </a:rPr>
              <a:t>Ez </a:t>
            </a:r>
            <a:r>
              <a:rPr lang="pt-BR" sz="2400" dirty="0">
                <a:latin typeface="FootlightCELight"/>
              </a:rPr>
              <a:t>az a félperifériás státusz, </a:t>
            </a:r>
            <a:r>
              <a:rPr lang="pt-BR" sz="2400" dirty="0" smtClean="0">
                <a:latin typeface="FootlightCELight"/>
              </a:rPr>
              <a:t>amely</a:t>
            </a:r>
            <a:r>
              <a:rPr lang="hu-HU" sz="2400" dirty="0" smtClean="0">
                <a:latin typeface="FootlightCELight"/>
              </a:rPr>
              <a:t> az </a:t>
            </a:r>
            <a:r>
              <a:rPr lang="hu-HU" sz="2400" dirty="0" err="1">
                <a:latin typeface="FootlightCELight"/>
              </a:rPr>
              <a:t>eurózóna</a:t>
            </a:r>
            <a:r>
              <a:rPr lang="hu-HU" sz="2400" dirty="0">
                <a:latin typeface="FootlightCELight"/>
              </a:rPr>
              <a:t> tagjaként Írországban a </a:t>
            </a:r>
            <a:r>
              <a:rPr lang="hu-HU" sz="2400" dirty="0" smtClean="0">
                <a:latin typeface="FootlightCELight"/>
              </a:rPr>
              <a:t>közös valuta </a:t>
            </a:r>
            <a:r>
              <a:rPr lang="hu-HU" sz="2400" dirty="0">
                <a:latin typeface="FootlightCELight"/>
              </a:rPr>
              <a:t>hátrányait erősítette fel. </a:t>
            </a:r>
            <a:r>
              <a:rPr lang="hu-HU" sz="2400" dirty="0" smtClean="0">
                <a:latin typeface="FootlightCELight"/>
              </a:rPr>
              <a:t>Éppen azért</a:t>
            </a:r>
            <a:r>
              <a:rPr lang="hu-HU" sz="2400" dirty="0">
                <a:latin typeface="FootlightCELight"/>
              </a:rPr>
              <a:t>, mert oly nagymértékben </a:t>
            </a:r>
            <a:r>
              <a:rPr lang="hu-HU" sz="2400" dirty="0" smtClean="0">
                <a:latin typeface="FootlightCELight"/>
              </a:rPr>
              <a:t>integrálódott </a:t>
            </a:r>
            <a:r>
              <a:rPr lang="pt-BR" sz="2400" dirty="0" smtClean="0">
                <a:latin typeface="FootlightCELight"/>
              </a:rPr>
              <a:t>a </a:t>
            </a:r>
            <a:r>
              <a:rPr lang="pt-BR" sz="2400" dirty="0">
                <a:latin typeface="FootlightCELight"/>
              </a:rPr>
              <a:t>multinacionális vállalatok által </a:t>
            </a:r>
            <a:r>
              <a:rPr lang="pt-BR" sz="2400" dirty="0" smtClean="0">
                <a:latin typeface="FootlightCELight"/>
              </a:rPr>
              <a:t>meghatározott</a:t>
            </a:r>
            <a:r>
              <a:rPr lang="hu-HU" sz="2400" dirty="0" smtClean="0">
                <a:latin typeface="FootlightCELight"/>
              </a:rPr>
              <a:t> világgazdaságba</a:t>
            </a:r>
            <a:r>
              <a:rPr lang="hu-HU" sz="2400" dirty="0">
                <a:latin typeface="FootlightCELight"/>
              </a:rPr>
              <a:t>, számára </a:t>
            </a:r>
            <a:r>
              <a:rPr lang="hu-HU" sz="2400" dirty="0" smtClean="0">
                <a:latin typeface="FootlightCELight"/>
              </a:rPr>
              <a:t>a kilábalás </a:t>
            </a:r>
            <a:r>
              <a:rPr lang="hu-HU" sz="2400" dirty="0">
                <a:latin typeface="FootlightCELight"/>
              </a:rPr>
              <a:t>esélyét a megszokott függő </a:t>
            </a:r>
            <a:r>
              <a:rPr lang="hu-HU" sz="2400" dirty="0" smtClean="0">
                <a:latin typeface="FootlightCELight"/>
              </a:rPr>
              <a:t>pálya kínálja.</a:t>
            </a:r>
          </a:p>
          <a:p>
            <a:endParaRPr lang="hu-HU" sz="2400" dirty="0" smtClean="0">
              <a:latin typeface="FootlightCELight"/>
            </a:endParaRPr>
          </a:p>
          <a:p>
            <a:r>
              <a:rPr lang="hu-HU" sz="2400" dirty="0"/>
              <a:t>Írország gazdasága tehát továbbra </a:t>
            </a:r>
            <a:r>
              <a:rPr lang="hu-HU" sz="2400" dirty="0" smtClean="0"/>
              <a:t>is függő</a:t>
            </a:r>
            <a:r>
              <a:rPr lang="hu-HU" sz="2400" dirty="0"/>
              <a:t>. Jövőbeli exportvezérelt fejlődése, </a:t>
            </a:r>
            <a:r>
              <a:rPr lang="hu-HU" sz="2400" dirty="0" smtClean="0"/>
              <a:t>így az </a:t>
            </a:r>
            <a:r>
              <a:rPr lang="hu-HU" sz="2400" dirty="0"/>
              <a:t>adósságcsökkentés és a </a:t>
            </a:r>
            <a:r>
              <a:rPr lang="hu-HU" sz="2400" dirty="0" smtClean="0"/>
              <a:t>költségvetési kiigazítás </a:t>
            </a:r>
            <a:r>
              <a:rPr lang="hu-HU" sz="2400" dirty="0"/>
              <a:t>attól függ, </a:t>
            </a:r>
            <a:r>
              <a:rPr lang="hu-HU" sz="2400" dirty="0" smtClean="0"/>
              <a:t>hogyan képesek megbirkózni a </a:t>
            </a:r>
            <a:r>
              <a:rPr lang="hu-HU" sz="2400" dirty="0"/>
              <a:t>válsággal fő kereskedelmi </a:t>
            </a:r>
            <a:r>
              <a:rPr lang="hu-HU" sz="2400" dirty="0" smtClean="0"/>
              <a:t>partnerei, ahonnan </a:t>
            </a:r>
            <a:r>
              <a:rPr lang="hu-HU" sz="2400" dirty="0"/>
              <a:t>nagyrészt az írországi </a:t>
            </a:r>
            <a:r>
              <a:rPr lang="hu-HU" sz="2400" dirty="0" smtClean="0"/>
              <a:t>termelést végző </a:t>
            </a:r>
            <a:r>
              <a:rPr lang="hu-HU" sz="2400" dirty="0"/>
              <a:t>tőke is érkezik</a:t>
            </a:r>
            <a:r>
              <a:rPr lang="hu-HU" sz="2400" dirty="0" smtClean="0"/>
              <a:t>.”</a:t>
            </a:r>
          </a:p>
          <a:p>
            <a:endParaRPr lang="hu-HU" sz="2400" dirty="0" smtClean="0"/>
          </a:p>
          <a:p>
            <a:r>
              <a:rPr lang="hu-HU" sz="2400" b="1" dirty="0" smtClean="0"/>
              <a:t>(</a:t>
            </a:r>
            <a:r>
              <a:rPr lang="hu-HU" sz="2400" b="1" dirty="0" err="1" smtClean="0"/>
              <a:t>Artner</a:t>
            </a:r>
            <a:r>
              <a:rPr lang="hu-HU" sz="2400" b="1" dirty="0" smtClean="0"/>
              <a:t> </a:t>
            </a:r>
            <a:r>
              <a:rPr lang="hu-HU" sz="2400" b="1" dirty="0"/>
              <a:t>A</a:t>
            </a:r>
            <a:r>
              <a:rPr lang="hu-HU" sz="2400" b="1" dirty="0" smtClean="0"/>
              <a:t>nnamária: </a:t>
            </a:r>
            <a:r>
              <a:rPr lang="hu-HU" sz="2400" b="1" dirty="0"/>
              <a:t>Válság és válságkezelés </a:t>
            </a:r>
            <a:r>
              <a:rPr lang="hu-HU" sz="2400" b="1" dirty="0" smtClean="0"/>
              <a:t>Írországban</a:t>
            </a:r>
          </a:p>
          <a:p>
            <a:r>
              <a:rPr lang="hu-HU" sz="2400" b="1" dirty="0" smtClean="0"/>
              <a:t>(2012)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57573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dirty="0"/>
              <a:t>K</a:t>
            </a:r>
            <a:r>
              <a:rPr lang="hu-HU" dirty="0" smtClean="0"/>
              <a:t>ét </a:t>
            </a:r>
            <a:r>
              <a:rPr lang="hu-HU" dirty="0"/>
              <a:t>álláspont </a:t>
            </a:r>
            <a:r>
              <a:rPr lang="hu-HU" dirty="0" smtClean="0"/>
              <a:t>vitatkozik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sz="2800" dirty="0" smtClean="0"/>
              <a:t>Az egyik: az </a:t>
            </a:r>
            <a:r>
              <a:rPr lang="hu-HU" sz="2800" dirty="0"/>
              <a:t>ötvenes évek végén elhatározott </a:t>
            </a:r>
            <a:r>
              <a:rPr lang="hu-HU" sz="2800" dirty="0" smtClean="0"/>
              <a:t>piacnyitás, </a:t>
            </a:r>
            <a:r>
              <a:rPr lang="hu-HU" sz="2800" dirty="0"/>
              <a:t>az </a:t>
            </a:r>
            <a:r>
              <a:rPr lang="hu-HU" sz="2800" dirty="0" smtClean="0"/>
              <a:t>exportorientáció, </a:t>
            </a:r>
            <a:r>
              <a:rPr lang="hu-HU" sz="2800" dirty="0"/>
              <a:t>a </a:t>
            </a:r>
            <a:r>
              <a:rPr lang="hu-HU" sz="2800" dirty="0" smtClean="0"/>
              <a:t>liberalizáció </a:t>
            </a:r>
            <a:r>
              <a:rPr lang="hu-HU" sz="2800" dirty="0"/>
              <a:t>és a – </a:t>
            </a:r>
            <a:r>
              <a:rPr lang="hu-HU" sz="2800" dirty="0" smtClean="0"/>
              <a:t>rendkívüli kedvezményekben </a:t>
            </a:r>
            <a:r>
              <a:rPr lang="hu-HU" sz="2800" dirty="0"/>
              <a:t>részesült – külföldi </a:t>
            </a:r>
            <a:r>
              <a:rPr lang="hu-HU" sz="2800" dirty="0" smtClean="0"/>
              <a:t>tőke beáramlása</a:t>
            </a:r>
          </a:p>
          <a:p>
            <a:r>
              <a:rPr lang="hu-HU" sz="2800" dirty="0" smtClean="0"/>
              <a:t>A másik: </a:t>
            </a:r>
            <a:r>
              <a:rPr lang="hu-HU" sz="2800" b="1" dirty="0" smtClean="0"/>
              <a:t>mindez </a:t>
            </a:r>
            <a:r>
              <a:rPr lang="hu-HU" sz="2800" b="1" dirty="0"/>
              <a:t>nem lett volna </a:t>
            </a:r>
            <a:r>
              <a:rPr lang="hu-HU" sz="2800" b="1" dirty="0" smtClean="0"/>
              <a:t>elég!</a:t>
            </a:r>
          </a:p>
          <a:p>
            <a:r>
              <a:rPr lang="hu-HU" sz="2800" dirty="0" smtClean="0"/>
              <a:t>Sok más </a:t>
            </a:r>
            <a:r>
              <a:rPr lang="hu-HU" sz="2800" dirty="0"/>
              <a:t>ország </a:t>
            </a:r>
            <a:r>
              <a:rPr lang="hu-HU" sz="2800" dirty="0" smtClean="0"/>
              <a:t>ugyanezt csinálta </a:t>
            </a:r>
          </a:p>
          <a:p>
            <a:r>
              <a:rPr lang="hu-HU" sz="2800" b="1" dirty="0" smtClean="0"/>
              <a:t>A sajátos </a:t>
            </a:r>
            <a:r>
              <a:rPr lang="hu-HU" sz="2800" b="1" dirty="0"/>
              <a:t>ír állami gazdaságpolitika </a:t>
            </a:r>
            <a:r>
              <a:rPr lang="hu-HU" sz="2800" b="1" dirty="0" smtClean="0"/>
              <a:t>játszott </a:t>
            </a:r>
            <a:r>
              <a:rPr lang="hu-HU" sz="2800" b="1" dirty="0"/>
              <a:t>döntő szerepet </a:t>
            </a:r>
            <a:r>
              <a:rPr lang="hu-HU" sz="2800" b="1" dirty="0" smtClean="0"/>
              <a:t>a </a:t>
            </a:r>
            <a:r>
              <a:rPr lang="hu-HU" sz="2800" b="1" dirty="0"/>
              <a:t>gazdasági növekedés feltételeinek javításában</a:t>
            </a:r>
            <a:r>
              <a:rPr lang="hu-HU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3896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okok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ország </a:t>
            </a:r>
            <a:r>
              <a:rPr lang="hu-HU" dirty="0"/>
              <a:t>sajátos földrajzi </a:t>
            </a:r>
            <a:r>
              <a:rPr lang="hu-HU" dirty="0" smtClean="0"/>
              <a:t>helyzete,</a:t>
            </a:r>
          </a:p>
          <a:p>
            <a:r>
              <a:rPr lang="hu-HU" dirty="0" smtClean="0"/>
              <a:t>angol nyelvűsége,</a:t>
            </a:r>
          </a:p>
          <a:p>
            <a:r>
              <a:rPr lang="hu-HU" dirty="0" smtClean="0"/>
              <a:t>a </a:t>
            </a:r>
            <a:r>
              <a:rPr lang="hu-HU" dirty="0"/>
              <a:t>londoni és a dublini </a:t>
            </a:r>
            <a:r>
              <a:rPr lang="hu-HU" dirty="0" smtClean="0"/>
              <a:t>tőzsde összefonódása,</a:t>
            </a:r>
          </a:p>
          <a:p>
            <a:r>
              <a:rPr lang="hu-HU" dirty="0" smtClean="0"/>
              <a:t>a </a:t>
            </a:r>
            <a:r>
              <a:rPr lang="hu-HU" dirty="0"/>
              <a:t>viszonylag képzett </a:t>
            </a:r>
            <a:r>
              <a:rPr lang="hu-HU" dirty="0" smtClean="0"/>
              <a:t>munkaerő,</a:t>
            </a:r>
          </a:p>
          <a:p>
            <a:r>
              <a:rPr lang="hu-HU" dirty="0" smtClean="0"/>
              <a:t>a </a:t>
            </a:r>
            <a:r>
              <a:rPr lang="hu-HU" dirty="0"/>
              <a:t>lakosság puritán és szolidáris szemlélete,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EU </a:t>
            </a:r>
            <a:r>
              <a:rPr lang="hu-HU" dirty="0" smtClean="0"/>
              <a:t>jelentős támogatása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5098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sz="3200" b="1" dirty="0" smtClean="0"/>
              <a:t>A kedvező </a:t>
            </a:r>
            <a:r>
              <a:rPr lang="hu-HU" sz="3200" b="1" dirty="0" err="1"/>
              <a:t>makromutatók</a:t>
            </a:r>
            <a:r>
              <a:rPr lang="hu-HU" sz="3200" b="1" dirty="0"/>
              <a:t> mögötti </a:t>
            </a:r>
            <a:r>
              <a:rPr lang="hu-HU" sz="3200" b="1" dirty="0" smtClean="0"/>
              <a:t>tartalom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217443"/>
          </a:xfrm>
        </p:spPr>
        <p:txBody>
          <a:bodyPr/>
          <a:lstStyle/>
          <a:p>
            <a:r>
              <a:rPr lang="hu-HU" sz="2400" dirty="0" smtClean="0"/>
              <a:t>1. A </a:t>
            </a:r>
            <a:r>
              <a:rPr lang="hu-HU" sz="2400" dirty="0"/>
              <a:t>liberális-monetarista </a:t>
            </a:r>
            <a:r>
              <a:rPr lang="hu-HU" sz="2400" dirty="0" smtClean="0"/>
              <a:t>nézet: </a:t>
            </a:r>
            <a:r>
              <a:rPr lang="hu-HU" sz="2400" dirty="0"/>
              <a:t>szerint az ír </a:t>
            </a:r>
            <a:r>
              <a:rPr lang="hu-HU" sz="2400" dirty="0" smtClean="0"/>
              <a:t>fejlődés korábbi kedvezőtlen jelenségei </a:t>
            </a:r>
            <a:r>
              <a:rPr lang="hu-HU" sz="2400" i="1" dirty="0" smtClean="0"/>
              <a:t>– </a:t>
            </a:r>
            <a:r>
              <a:rPr lang="hu-HU" sz="2400" dirty="0"/>
              <a:t>a hazai tulajdonú ipar leépülése, a magas munkanélküliség és az </a:t>
            </a:r>
            <a:r>
              <a:rPr lang="hu-HU" sz="2400" dirty="0" smtClean="0"/>
              <a:t>ezekből </a:t>
            </a:r>
            <a:r>
              <a:rPr lang="hu-HU" sz="2400" dirty="0"/>
              <a:t>adódó </a:t>
            </a:r>
            <a:r>
              <a:rPr lang="hu-HU" sz="2400" dirty="0" smtClean="0"/>
              <a:t>társadalmi </a:t>
            </a:r>
            <a:r>
              <a:rPr lang="hu-HU" sz="2400" dirty="0"/>
              <a:t>következmények </a:t>
            </a:r>
            <a:r>
              <a:rPr lang="hu-HU" sz="2400" i="1" dirty="0"/>
              <a:t>– </a:t>
            </a:r>
            <a:r>
              <a:rPr lang="hu-HU" sz="2400" b="1" dirty="0"/>
              <a:t>elkerülhetetlenek voltak, </a:t>
            </a:r>
            <a:r>
              <a:rPr lang="hu-HU" sz="2400" b="1" dirty="0" smtClean="0"/>
              <a:t>mint </a:t>
            </a:r>
            <a:r>
              <a:rPr lang="hu-HU" sz="2400" b="1" dirty="0"/>
              <a:t>a gazdaság strukturális </a:t>
            </a:r>
            <a:r>
              <a:rPr lang="hu-HU" sz="2400" b="1" dirty="0" smtClean="0"/>
              <a:t>átalakulásának szükségszerű következményei</a:t>
            </a:r>
            <a:r>
              <a:rPr lang="hu-HU" sz="2400" dirty="0" smtClean="0"/>
              <a:t>.</a:t>
            </a:r>
          </a:p>
          <a:p>
            <a:r>
              <a:rPr lang="hu-HU" sz="2400" b="1" dirty="0" smtClean="0"/>
              <a:t>Ez érett be: a strukturális reformok alapozták meg a fejlődést</a:t>
            </a:r>
          </a:p>
          <a:p>
            <a:r>
              <a:rPr lang="hu-HU" sz="2400" dirty="0" smtClean="0"/>
              <a:t>2. A külföldi tőke alapozta meg és az ezt kiszolgáló gazdaságpolitika.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külföldi vállalatok szaporodásán és </a:t>
            </a:r>
            <a:r>
              <a:rPr lang="hu-HU" sz="2400" dirty="0" smtClean="0"/>
              <a:t>bővülésén </a:t>
            </a:r>
            <a:r>
              <a:rPr lang="hu-HU" sz="2400" dirty="0"/>
              <a:t>alapuló makrogazdasági sikerek </a:t>
            </a:r>
            <a:r>
              <a:rPr lang="hu-HU" sz="2400" dirty="0" smtClean="0"/>
              <a:t>azonban az </a:t>
            </a:r>
            <a:r>
              <a:rPr lang="hu-HU" sz="2400" dirty="0"/>
              <a:t>ország szempontjából sok tekintetben </a:t>
            </a:r>
            <a:r>
              <a:rPr lang="hu-HU" sz="2400" b="1" dirty="0" smtClean="0"/>
              <a:t>virtuálisak</a:t>
            </a:r>
            <a:r>
              <a:rPr lang="hu-HU" sz="2400" b="1" dirty="0"/>
              <a:t>. 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GDP 10 százalékát </a:t>
            </a:r>
            <a:r>
              <a:rPr lang="hu-HU" sz="2400" dirty="0" smtClean="0"/>
              <a:t>meghaladó </a:t>
            </a:r>
            <a:r>
              <a:rPr lang="hu-HU" sz="2400" dirty="0"/>
              <a:t>nettó </a:t>
            </a:r>
            <a:r>
              <a:rPr lang="hu-HU" sz="2400" dirty="0" smtClean="0"/>
              <a:t>tőkekivonás jellemzi, a </a:t>
            </a:r>
            <a:r>
              <a:rPr lang="hu-HU" sz="2400" dirty="0"/>
              <a:t>profitok és osztalékok hazautalása következtében. </a:t>
            </a:r>
          </a:p>
        </p:txBody>
      </p:sp>
    </p:spTree>
    <p:extLst>
      <p:ext uri="{BB962C8B-B14F-4D97-AF65-F5344CB8AC3E}">
        <p14:creationId xmlns:p14="http://schemas.microsoft.com/office/powerpoint/2010/main" val="387071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Írország az 1980-as évek végére rendkívül rossz állapotba </a:t>
            </a:r>
            <a:r>
              <a:rPr lang="hu-HU" dirty="0" smtClean="0"/>
              <a:t>került</a:t>
            </a:r>
          </a:p>
          <a:p>
            <a:r>
              <a:rPr lang="hu-HU" dirty="0" err="1" smtClean="0"/>
              <a:t>Makromutatók</a:t>
            </a:r>
            <a:r>
              <a:rPr lang="hu-HU" dirty="0" smtClean="0"/>
              <a:t>: 1986-ra </a:t>
            </a:r>
            <a:r>
              <a:rPr lang="hu-HU" dirty="0"/>
              <a:t>például a munkanélküliségi ráta 17% fölé emelkedett </a:t>
            </a:r>
            <a:r>
              <a:rPr lang="hu-HU" dirty="0" smtClean="0"/>
              <a:t>a </a:t>
            </a:r>
            <a:r>
              <a:rPr lang="hu-HU" dirty="0"/>
              <a:t>GDP növekedése </a:t>
            </a:r>
            <a:r>
              <a:rPr lang="hu-HU" dirty="0" smtClean="0"/>
              <a:t>lelassult, </a:t>
            </a:r>
            <a:r>
              <a:rPr lang="hu-HU" dirty="0"/>
              <a:t>a GDP-hez mért államadósság pedig 1988-ban meghaladta a 109%-</a:t>
            </a:r>
            <a:r>
              <a:rPr lang="hu-HU" dirty="0" smtClean="0"/>
              <a:t>ot</a:t>
            </a:r>
          </a:p>
          <a:p>
            <a:r>
              <a:rPr lang="hu-HU" dirty="0" smtClean="0"/>
              <a:t>A </a:t>
            </a:r>
            <a:r>
              <a:rPr lang="hu-HU" dirty="0"/>
              <a:t>kormányzat a gyenge eredményekre válaszul reformokba kezdett</a:t>
            </a:r>
          </a:p>
        </p:txBody>
      </p:sp>
    </p:spTree>
    <p:extLst>
      <p:ext uri="{BB962C8B-B14F-4D97-AF65-F5344CB8AC3E}">
        <p14:creationId xmlns:p14="http://schemas.microsoft.com/office/powerpoint/2010/main" val="292843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/>
              <a:t>Gazdaságpolitikai fordulat a nyolcvanas évek végén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01419"/>
          </a:xfrm>
        </p:spPr>
        <p:txBody>
          <a:bodyPr/>
          <a:lstStyle/>
          <a:p>
            <a:r>
              <a:rPr lang="hu-HU" sz="2800" b="1" dirty="0"/>
              <a:t>I</a:t>
            </a:r>
            <a:r>
              <a:rPr lang="hu-HU" sz="2800" b="1" dirty="0" smtClean="0"/>
              <a:t>ndikatív tervek: </a:t>
            </a:r>
            <a:r>
              <a:rPr lang="hu-HU" sz="2800" dirty="0" smtClean="0"/>
              <a:t>az  első </a:t>
            </a:r>
            <a:r>
              <a:rPr lang="hu-HU" sz="2800" dirty="0"/>
              <a:t>az 1987 és 1990 közötti időszakra terjedt </a:t>
            </a:r>
            <a:r>
              <a:rPr lang="hu-HU" sz="2800" dirty="0" smtClean="0"/>
              <a:t>ki.</a:t>
            </a:r>
          </a:p>
          <a:p>
            <a:r>
              <a:rPr lang="hu-HU" sz="2800" b="1" dirty="0" smtClean="0"/>
              <a:t>Restriktív </a:t>
            </a:r>
            <a:r>
              <a:rPr lang="hu-HU" sz="2800" b="1" dirty="0"/>
              <a:t>politikával igyekeztek stabilizálni a </a:t>
            </a:r>
            <a:r>
              <a:rPr lang="hu-HU" sz="2800" b="1" dirty="0" smtClean="0"/>
              <a:t>gazdaságot.</a:t>
            </a:r>
          </a:p>
          <a:p>
            <a:r>
              <a:rPr lang="hu-HU" sz="2800" b="1" dirty="0" smtClean="0"/>
              <a:t>A közkiadásokat csökkentése</a:t>
            </a:r>
          </a:p>
          <a:p>
            <a:r>
              <a:rPr lang="hu-HU" sz="2800" dirty="0" smtClean="0"/>
              <a:t>Ezt széleskörű </a:t>
            </a:r>
            <a:r>
              <a:rPr lang="hu-HU" sz="2800" dirty="0"/>
              <a:t>társadalmi egyeztetés mellett vitték ezt </a:t>
            </a:r>
            <a:r>
              <a:rPr lang="hu-HU" sz="2800" dirty="0" smtClean="0"/>
              <a:t>véghez: </a:t>
            </a:r>
            <a:r>
              <a:rPr lang="hu-HU" sz="2800" b="1" dirty="0" smtClean="0"/>
              <a:t>az </a:t>
            </a:r>
            <a:r>
              <a:rPr lang="hu-HU" sz="2800" b="1" dirty="0"/>
              <a:t>állam a szakszervezetekkel tárgyalt a megszorítások </a:t>
            </a:r>
            <a:r>
              <a:rPr lang="hu-HU" sz="2800" b="1" dirty="0" smtClean="0"/>
              <a:t>mértékéről.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08970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 smtClean="0"/>
              <a:t>Társadalmi partnerség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sz="2800" dirty="0"/>
              <a:t>A szakszervezetek </a:t>
            </a:r>
            <a:r>
              <a:rPr lang="hu-HU" sz="2800" dirty="0" smtClean="0"/>
              <a:t>azért fogadták el a </a:t>
            </a:r>
            <a:r>
              <a:rPr lang="hu-HU" sz="2800" dirty="0"/>
              <a:t>költségvetési kiadások visszafogását,   </a:t>
            </a:r>
            <a:r>
              <a:rPr lang="hu-HU" sz="2800" dirty="0" smtClean="0"/>
              <a:t>mert a kormány kötelezettséget </a:t>
            </a:r>
            <a:r>
              <a:rPr lang="hu-HU" sz="2800" dirty="0"/>
              <a:t>vállalt, hogy </a:t>
            </a:r>
            <a:r>
              <a:rPr lang="hu-HU" sz="2800" dirty="0" smtClean="0"/>
              <a:t>fenntartja </a:t>
            </a:r>
            <a:r>
              <a:rPr lang="hu-HU" sz="2800" dirty="0"/>
              <a:t>a szociális   és jóléti kiadások színvonalát</a:t>
            </a:r>
            <a:r>
              <a:rPr lang="hu-HU" sz="2800" dirty="0" smtClean="0"/>
              <a:t>,</a:t>
            </a:r>
          </a:p>
          <a:p>
            <a:r>
              <a:rPr lang="hu-HU" sz="2800" dirty="0" smtClean="0"/>
              <a:t>+ csökkentik </a:t>
            </a:r>
            <a:r>
              <a:rPr lang="hu-HU" sz="2800" dirty="0"/>
              <a:t>az alacsony </a:t>
            </a:r>
            <a:r>
              <a:rPr lang="hu-HU" sz="2800" dirty="0" smtClean="0"/>
              <a:t>jövedelműek adóját.</a:t>
            </a:r>
          </a:p>
          <a:p>
            <a:r>
              <a:rPr lang="hu-HU" sz="2800" dirty="0" smtClean="0"/>
              <a:t>Visszafogták </a:t>
            </a:r>
            <a:r>
              <a:rPr lang="hu-HU" sz="2800" dirty="0"/>
              <a:t>bérköveteléseiket, és hozzájárultak, hogy a bérnövekedés ütemét </a:t>
            </a:r>
            <a:r>
              <a:rPr lang="hu-HU" sz="2800" dirty="0" smtClean="0"/>
              <a:t>hároméves </a:t>
            </a:r>
            <a:r>
              <a:rPr lang="hu-HU" sz="2800" dirty="0"/>
              <a:t>országos bérmegállapodások </a:t>
            </a:r>
            <a:r>
              <a:rPr lang="hu-HU" sz="2800" dirty="0" smtClean="0"/>
              <a:t>szabályozzák.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stabilizáció </a:t>
            </a:r>
            <a:r>
              <a:rPr lang="hu-HU" sz="2800" dirty="0" smtClean="0"/>
              <a:t>összességében </a:t>
            </a:r>
            <a:r>
              <a:rPr lang="hu-HU" sz="2800" dirty="0"/>
              <a:t>a lakossági fogyasztás (azaz a kereslet) drasztikus csökkentése nélkül zajlott.</a:t>
            </a:r>
          </a:p>
        </p:txBody>
      </p:sp>
    </p:spTree>
    <p:extLst>
      <p:ext uri="{BB962C8B-B14F-4D97-AF65-F5344CB8AC3E}">
        <p14:creationId xmlns:p14="http://schemas.microsoft.com/office/powerpoint/2010/main" val="3435140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gazdasági </a:t>
            </a:r>
            <a:r>
              <a:rPr lang="hu-HU" dirty="0"/>
              <a:t>tervek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80520"/>
          </a:xfrm>
        </p:spPr>
        <p:txBody>
          <a:bodyPr/>
          <a:lstStyle/>
          <a:p>
            <a:r>
              <a:rPr lang="hu-HU" sz="2800" dirty="0" smtClean="0"/>
              <a:t>1991 </a:t>
            </a:r>
            <a:r>
              <a:rPr lang="hu-HU" sz="2800" dirty="0"/>
              <a:t>és 1993 között a gazdasági és társadalmi haladás </a:t>
            </a:r>
            <a:r>
              <a:rPr lang="hu-HU" sz="2800" dirty="0" smtClean="0"/>
              <a:t>programja </a:t>
            </a:r>
            <a:r>
              <a:rPr lang="en-US" sz="2800" i="1" dirty="0" smtClean="0"/>
              <a:t>(</a:t>
            </a:r>
            <a:r>
              <a:rPr lang="en-US" sz="2800" i="1" dirty="0" err="1" smtClean="0"/>
              <a:t>Programme</a:t>
            </a:r>
            <a:r>
              <a:rPr lang="en-US" sz="2800" i="1" dirty="0" smtClean="0"/>
              <a:t> </a:t>
            </a:r>
            <a:r>
              <a:rPr lang="en-US" sz="2800" i="1" dirty="0"/>
              <a:t>for Economic and Social Progress, </a:t>
            </a:r>
            <a:r>
              <a:rPr lang="en-US" sz="2800" i="1" dirty="0" smtClean="0"/>
              <a:t>PESP)</a:t>
            </a:r>
            <a:endParaRPr lang="hu-HU" sz="2800" i="1" dirty="0" smtClean="0"/>
          </a:p>
          <a:p>
            <a:r>
              <a:rPr lang="en-US" sz="2800" dirty="0" smtClean="0"/>
              <a:t>1994 </a:t>
            </a:r>
            <a:r>
              <a:rPr lang="en-US" sz="2800" dirty="0" err="1"/>
              <a:t>és</a:t>
            </a:r>
            <a:r>
              <a:rPr lang="en-US" sz="2800" dirty="0"/>
              <a:t> </a:t>
            </a:r>
            <a:r>
              <a:rPr lang="en-US" sz="2800" dirty="0" smtClean="0"/>
              <a:t>1999</a:t>
            </a:r>
            <a:r>
              <a:rPr lang="hu-HU" sz="2800" dirty="0" smtClean="0"/>
              <a:t> között </a:t>
            </a:r>
            <a:r>
              <a:rPr lang="hu-HU" sz="2800" dirty="0"/>
              <a:t>pedig a nemzeti fejlesztési terv </a:t>
            </a:r>
            <a:r>
              <a:rPr lang="hu-HU" sz="2800" i="1" dirty="0"/>
              <a:t>(National </a:t>
            </a:r>
            <a:r>
              <a:rPr lang="hu-HU" sz="2800" i="1" dirty="0" err="1"/>
              <a:t>Development</a:t>
            </a:r>
            <a:r>
              <a:rPr lang="hu-HU" sz="2800" i="1" dirty="0"/>
              <a:t> </a:t>
            </a:r>
            <a:r>
              <a:rPr lang="hu-HU" sz="2800" i="1" dirty="0" err="1"/>
              <a:t>Plan</a:t>
            </a:r>
            <a:r>
              <a:rPr lang="hu-HU" sz="2800" i="1" dirty="0"/>
              <a:t>) </a:t>
            </a:r>
            <a:r>
              <a:rPr lang="hu-HU" sz="2800" i="1" dirty="0" smtClean="0"/>
              <a:t>- </a:t>
            </a:r>
            <a:r>
              <a:rPr lang="hu-HU" sz="2800" dirty="0"/>
              <a:t>39,5 </a:t>
            </a:r>
            <a:r>
              <a:rPr lang="hu-HU" sz="2800" dirty="0" smtClean="0"/>
              <a:t>százalékát az </a:t>
            </a:r>
            <a:r>
              <a:rPr lang="hu-HU" sz="2800" dirty="0"/>
              <a:t>EU </a:t>
            </a:r>
            <a:r>
              <a:rPr lang="hu-HU" sz="2800" dirty="0" smtClean="0"/>
              <a:t>finanszírozza </a:t>
            </a:r>
            <a:r>
              <a:rPr lang="hu-HU" sz="2800" dirty="0"/>
              <a:t>(</a:t>
            </a:r>
            <a:r>
              <a:rPr lang="hu-HU" sz="2800" i="1" dirty="0" err="1"/>
              <a:t>Artner</a:t>
            </a:r>
            <a:r>
              <a:rPr lang="hu-HU" sz="2800" i="1" dirty="0"/>
              <a:t> </a:t>
            </a:r>
            <a:r>
              <a:rPr lang="hu-HU" sz="2800" dirty="0"/>
              <a:t>[1996]</a:t>
            </a:r>
          </a:p>
          <a:p>
            <a:r>
              <a:rPr lang="hu-HU" sz="2800" dirty="0" smtClean="0"/>
              <a:t>Strukturális reformok: ezek az adórendszert</a:t>
            </a:r>
            <a:r>
              <a:rPr lang="hu-HU" sz="2800" dirty="0"/>
              <a:t>, az állami vállalatok menedzselését, a szociális </a:t>
            </a:r>
            <a:r>
              <a:rPr lang="hu-HU" sz="2800" dirty="0" smtClean="0"/>
              <a:t>ellátást,a munkaerő-politikát</a:t>
            </a:r>
            <a:r>
              <a:rPr lang="hu-HU" sz="2800" dirty="0"/>
              <a:t>, a lakásépítés állami támogatását, az iparpolitikát érintették.</a:t>
            </a:r>
          </a:p>
        </p:txBody>
      </p:sp>
    </p:spTree>
    <p:extLst>
      <p:ext uri="{BB962C8B-B14F-4D97-AF65-F5344CB8AC3E}">
        <p14:creationId xmlns:p14="http://schemas.microsoft.com/office/powerpoint/2010/main" val="168161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2921</TotalTime>
  <Words>1424</Words>
  <Application>Microsoft Office PowerPoint</Application>
  <PresentationFormat>Diavetítés a képernyőre (4:3 oldalarány)</PresentationFormat>
  <Paragraphs>126</Paragraphs>
  <Slides>26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FootlightCELight</vt:lpstr>
      <vt:lpstr>Office-téma</vt:lpstr>
      <vt:lpstr>Gazdaságpolitika 14. ea. </vt:lpstr>
      <vt:lpstr>Az új szakasz minta-országa</vt:lpstr>
      <vt:lpstr>Két álláspont vitatkozik</vt:lpstr>
      <vt:lpstr>Egyéb okok</vt:lpstr>
      <vt:lpstr>A kedvező makromutatók mögötti tartalom</vt:lpstr>
      <vt:lpstr>Előzmények</vt:lpstr>
      <vt:lpstr>Gazdaságpolitikai fordulat a nyolcvanas évek végén</vt:lpstr>
      <vt:lpstr>Társadalmi partnerség</vt:lpstr>
      <vt:lpstr>További gazdasági tervek </vt:lpstr>
      <vt:lpstr>Az iparpolitika kiemelt területei</vt:lpstr>
      <vt:lpstr>Kirby (2009) négy tényezővel magyarázza Írország gyors fejlődését:</vt:lpstr>
      <vt:lpstr>Stratégia</vt:lpstr>
      <vt:lpstr>Stratégia</vt:lpstr>
      <vt:lpstr>Az ír csoda titka: </vt:lpstr>
      <vt:lpstr>PowerPoint bemutató</vt:lpstr>
      <vt:lpstr>Intézmények: Vállalkozási és Foglalkoztatási Minisztérium</vt:lpstr>
      <vt:lpstr>Intézmények</vt:lpstr>
      <vt:lpstr>IDA Ireland, korábban IDA</vt:lpstr>
      <vt:lpstr>Forfas</vt:lpstr>
      <vt:lpstr>Ír kereskedelmi Tanács </vt:lpstr>
      <vt:lpstr>Enterprise Ireland </vt:lpstr>
      <vt:lpstr>Nemzeti Képzési Központ </vt:lpstr>
      <vt:lpstr>O’Riain flexibilis fejlesztő államnak (FDS – flexible developmental state) </vt:lpstr>
      <vt:lpstr>Kritika</vt:lpstr>
      <vt:lpstr>.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134</cp:revision>
  <dcterms:created xsi:type="dcterms:W3CDTF">2011-12-06T13:04:46Z</dcterms:created>
  <dcterms:modified xsi:type="dcterms:W3CDTF">2019-11-20T11:59:35Z</dcterms:modified>
</cp:coreProperties>
</file>